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5" r:id="rId3"/>
    <p:sldId id="286" r:id="rId4"/>
    <p:sldId id="287" r:id="rId5"/>
    <p:sldId id="288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249" autoAdjust="0"/>
    <p:restoredTop sz="95588" autoAdjust="0"/>
  </p:normalViewPr>
  <p:slideViewPr>
    <p:cSldViewPr snapToGrid="0" showGuides="1">
      <p:cViewPr varScale="1">
        <p:scale>
          <a:sx n="55" d="100"/>
          <a:sy n="55" d="100"/>
        </p:scale>
        <p:origin x="216" y="11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3701B-B0FA-46C5-AD82-DD934EABA78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undertiteltypografien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11B3-7819-40F2-B58D-B7F3FABAEC52}" type="datetimeFigureOut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CEB2-8CC7-458B-9024-554EEA5237F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64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16.09.2020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2020/09/16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A92D-F831-DA4B-AFC5-D7BACD7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549-3527-CD44-8298-DD442D34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5358535" cy="4675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7F41-FB1D-7944-81B8-2689A5CE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1635125"/>
            <a:ext cx="5356948" cy="4675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B612-8F4B-554F-9E5B-C35A1C05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4D95-5294-574A-B331-FC979394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ktangel 3">
            <a:extLst>
              <a:ext uri="{FF2B5EF4-FFF2-40B4-BE49-F238E27FC236}">
                <a16:creationId xmlns:a16="http://schemas.microsoft.com/office/drawing/2014/main" id="{2722824A-2E56-CD4F-B46A-83D6688E8545}"/>
              </a:ext>
            </a:extLst>
          </p:cNvPr>
          <p:cNvSpPr/>
          <p:nvPr/>
        </p:nvSpPr>
        <p:spPr>
          <a:xfrm>
            <a:off x="-19050" y="19048"/>
            <a:ext cx="12192000" cy="6838951"/>
          </a:xfrm>
          <a:prstGeom prst="rect">
            <a:avLst/>
          </a:prstGeom>
          <a:solidFill>
            <a:srgbClr val="255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700" dirty="0"/>
          </a:p>
        </p:txBody>
      </p:sp>
      <p:sp>
        <p:nvSpPr>
          <p:cNvPr id="10" name="Tekstfelt 43">
            <a:extLst>
              <a:ext uri="{FF2B5EF4-FFF2-40B4-BE49-F238E27FC236}">
                <a16:creationId xmlns:a16="http://schemas.microsoft.com/office/drawing/2014/main" id="{857875E2-2BDA-D64C-B395-CCD8501C2319}"/>
              </a:ext>
            </a:extLst>
          </p:cNvPr>
          <p:cNvSpPr txBox="1"/>
          <p:nvPr/>
        </p:nvSpPr>
        <p:spPr>
          <a:xfrm>
            <a:off x="2279356" y="993030"/>
            <a:ext cx="4521493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Velkommen til hold-/auditorieundervisning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skal følge følgende retningslinjer:</a:t>
            </a:r>
            <a:endParaRPr lang="da-DK" sz="14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0">
            <a:extLst>
              <a:ext uri="{FF2B5EF4-FFF2-40B4-BE49-F238E27FC236}">
                <a16:creationId xmlns:a16="http://schemas.microsoft.com/office/drawing/2014/main" id="{64FEDA50-B5B2-DE48-BBF4-A80504EE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93" y="169964"/>
            <a:ext cx="957473" cy="957474"/>
          </a:xfrm>
          <a:prstGeom prst="rect">
            <a:avLst/>
          </a:prstGeom>
        </p:spPr>
      </p:pic>
      <p:sp>
        <p:nvSpPr>
          <p:cNvPr id="13" name="Tekstfelt 11">
            <a:extLst>
              <a:ext uri="{FF2B5EF4-FFF2-40B4-BE49-F238E27FC236}">
                <a16:creationId xmlns:a16="http://schemas.microsoft.com/office/drawing/2014/main" id="{DF8AD67F-DBA0-C646-9EB7-540F3119C0EE}"/>
              </a:ext>
            </a:extLst>
          </p:cNvPr>
          <p:cNvSpPr txBox="1"/>
          <p:nvPr/>
        </p:nvSpPr>
        <p:spPr>
          <a:xfrm>
            <a:off x="2247788" y="227207"/>
            <a:ext cx="640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>
                <a:solidFill>
                  <a:schemeClr val="bg1"/>
                </a:solidFill>
              </a:rPr>
              <a:t>Corona – guidelines</a:t>
            </a:r>
          </a:p>
        </p:txBody>
      </p:sp>
      <p:pic>
        <p:nvPicPr>
          <p:cNvPr id="11" name="Billede 44">
            <a:extLst>
              <a:ext uri="{FF2B5EF4-FFF2-40B4-BE49-F238E27FC236}">
                <a16:creationId xmlns:a16="http://schemas.microsoft.com/office/drawing/2014/main" id="{26859C49-0D7F-0046-B0CB-88D2F153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893" y="5809374"/>
            <a:ext cx="1150191" cy="77135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E5A2C-A516-2043-A6EA-9E88552B7251}"/>
              </a:ext>
            </a:extLst>
          </p:cNvPr>
          <p:cNvGrpSpPr>
            <a:grpSpLocks noChangeAspect="1"/>
          </p:cNvGrpSpPr>
          <p:nvPr/>
        </p:nvGrpSpPr>
        <p:grpSpPr>
          <a:xfrm>
            <a:off x="2356090" y="1650390"/>
            <a:ext cx="1080000" cy="4878714"/>
            <a:chOff x="2472941" y="1741833"/>
            <a:chExt cx="885900" cy="4001901"/>
          </a:xfrm>
        </p:grpSpPr>
        <p:pic>
          <p:nvPicPr>
            <p:cNvPr id="14" name="Billede 1">
              <a:extLst>
                <a:ext uri="{FF2B5EF4-FFF2-40B4-BE49-F238E27FC236}">
                  <a16:creationId xmlns:a16="http://schemas.microsoft.com/office/drawing/2014/main" id="{E03B6440-F39E-0244-8981-2C61C815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328589"/>
              <a:ext cx="885458" cy="482575"/>
            </a:xfrm>
            <a:prstGeom prst="rect">
              <a:avLst/>
            </a:prstGeom>
          </p:spPr>
        </p:pic>
        <p:pic>
          <p:nvPicPr>
            <p:cNvPr id="15" name="Billede 2">
              <a:extLst>
                <a:ext uri="{FF2B5EF4-FFF2-40B4-BE49-F238E27FC236}">
                  <a16:creationId xmlns:a16="http://schemas.microsoft.com/office/drawing/2014/main" id="{6A124036-E3B5-D04D-B140-0A48B3B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914943"/>
              <a:ext cx="885458" cy="482574"/>
            </a:xfrm>
            <a:prstGeom prst="rect">
              <a:avLst/>
            </a:prstGeom>
          </p:spPr>
        </p:pic>
        <p:pic>
          <p:nvPicPr>
            <p:cNvPr id="16" name="Billede 5">
              <a:extLst>
                <a:ext uri="{FF2B5EF4-FFF2-40B4-BE49-F238E27FC236}">
                  <a16:creationId xmlns:a16="http://schemas.microsoft.com/office/drawing/2014/main" id="{CFAB9CB3-E881-CA40-A43D-83C2A6407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674405"/>
              <a:ext cx="885458" cy="482574"/>
            </a:xfrm>
            <a:prstGeom prst="rect">
              <a:avLst/>
            </a:prstGeom>
          </p:spPr>
        </p:pic>
        <p:pic>
          <p:nvPicPr>
            <p:cNvPr id="17" name="Billede 6">
              <a:extLst>
                <a:ext uri="{FF2B5EF4-FFF2-40B4-BE49-F238E27FC236}">
                  <a16:creationId xmlns:a16="http://schemas.microsoft.com/office/drawing/2014/main" id="{D6D6DD6F-3CB2-6E41-9BC5-18F43834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088052"/>
              <a:ext cx="885458" cy="482574"/>
            </a:xfrm>
            <a:prstGeom prst="rect">
              <a:avLst/>
            </a:prstGeom>
          </p:spPr>
        </p:pic>
        <p:grpSp>
          <p:nvGrpSpPr>
            <p:cNvPr id="18" name="Gruppe 12">
              <a:extLst>
                <a:ext uri="{FF2B5EF4-FFF2-40B4-BE49-F238E27FC236}">
                  <a16:creationId xmlns:a16="http://schemas.microsoft.com/office/drawing/2014/main" id="{5FBEBC05-514A-C146-B8ED-9C38DED117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3162" y="1741833"/>
              <a:ext cx="885458" cy="482977"/>
              <a:chOff x="2828925" y="6617020"/>
              <a:chExt cx="1980000" cy="1080000"/>
            </a:xfrm>
          </p:grpSpPr>
          <p:sp>
            <p:nvSpPr>
              <p:cNvPr id="19" name="Rektangel 13">
                <a:extLst>
                  <a:ext uri="{FF2B5EF4-FFF2-40B4-BE49-F238E27FC236}">
                    <a16:creationId xmlns:a16="http://schemas.microsoft.com/office/drawing/2014/main" id="{F5931112-7EF3-3C49-9217-532CD6D8FC6C}"/>
                  </a:ext>
                </a:extLst>
              </p:cNvPr>
              <p:cNvSpPr/>
              <p:nvPr/>
            </p:nvSpPr>
            <p:spPr>
              <a:xfrm>
                <a:off x="2828925" y="6617020"/>
                <a:ext cx="1980000" cy="1080000"/>
              </a:xfrm>
              <a:prstGeom prst="rect">
                <a:avLst/>
              </a:prstGeom>
              <a:solidFill>
                <a:srgbClr val="019B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0" name="Afrundet rektangel 14">
                <a:extLst>
                  <a:ext uri="{FF2B5EF4-FFF2-40B4-BE49-F238E27FC236}">
                    <a16:creationId xmlns:a16="http://schemas.microsoft.com/office/drawing/2014/main" id="{9841918E-25DB-2546-9F9B-9A832C0ED4EE}"/>
                  </a:ext>
                </a:extLst>
              </p:cNvPr>
              <p:cNvSpPr/>
              <p:nvPr/>
            </p:nvSpPr>
            <p:spPr>
              <a:xfrm>
                <a:off x="3679825" y="6788150"/>
                <a:ext cx="139100" cy="609600"/>
              </a:xfrm>
              <a:prstGeom prst="roundRect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1" name="Ellipse 15">
                <a:extLst>
                  <a:ext uri="{FF2B5EF4-FFF2-40B4-BE49-F238E27FC236}">
                    <a16:creationId xmlns:a16="http://schemas.microsoft.com/office/drawing/2014/main" id="{B880CA4E-50AC-F149-A976-31065B7F551A}"/>
                  </a:ext>
                </a:extLst>
              </p:cNvPr>
              <p:cNvSpPr/>
              <p:nvPr/>
            </p:nvSpPr>
            <p:spPr>
              <a:xfrm>
                <a:off x="3630312" y="7340690"/>
                <a:ext cx="238125" cy="209550"/>
              </a:xfrm>
              <a:prstGeom prst="ellipse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2" name="Ellipse 16">
                <a:extLst>
                  <a:ext uri="{FF2B5EF4-FFF2-40B4-BE49-F238E27FC236}">
                    <a16:creationId xmlns:a16="http://schemas.microsoft.com/office/drawing/2014/main" id="{96B0895A-B069-784D-BA31-A3AECEE01D23}"/>
                  </a:ext>
                </a:extLst>
              </p:cNvPr>
              <p:cNvSpPr/>
              <p:nvPr/>
            </p:nvSpPr>
            <p:spPr>
              <a:xfrm>
                <a:off x="3698874" y="7397750"/>
                <a:ext cx="101000" cy="98425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3" name="Afrundet rektangel 17">
                <a:extLst>
                  <a:ext uri="{FF2B5EF4-FFF2-40B4-BE49-F238E27FC236}">
                    <a16:creationId xmlns:a16="http://schemas.microsoft.com/office/drawing/2014/main" id="{718ED466-60A5-C942-8ABF-2AB6114BA6E1}"/>
                  </a:ext>
                </a:extLst>
              </p:cNvPr>
              <p:cNvSpPr/>
              <p:nvPr/>
            </p:nvSpPr>
            <p:spPr>
              <a:xfrm>
                <a:off x="3727149" y="7015208"/>
                <a:ext cx="36000" cy="406719"/>
              </a:xfrm>
              <a:prstGeom prst="roundRect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cxnSp>
            <p:nvCxnSpPr>
              <p:cNvPr id="24" name="Lige forbindelse 18">
                <a:extLst>
                  <a:ext uri="{FF2B5EF4-FFF2-40B4-BE49-F238E27FC236}">
                    <a16:creationId xmlns:a16="http://schemas.microsoft.com/office/drawing/2014/main" id="{412BF15F-55D9-7643-831C-BFA09A7F89C2}"/>
                  </a:ext>
                </a:extLst>
              </p:cNvPr>
              <p:cNvCxnSpPr/>
              <p:nvPr/>
            </p:nvCxnSpPr>
            <p:spPr>
              <a:xfrm>
                <a:off x="3679825" y="69024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Lige forbindelse 19">
                <a:extLst>
                  <a:ext uri="{FF2B5EF4-FFF2-40B4-BE49-F238E27FC236}">
                    <a16:creationId xmlns:a16="http://schemas.microsoft.com/office/drawing/2014/main" id="{F2610CF4-A379-7647-9FCA-A56ACF72F724}"/>
                  </a:ext>
                </a:extLst>
              </p:cNvPr>
              <p:cNvCxnSpPr/>
              <p:nvPr/>
            </p:nvCxnSpPr>
            <p:spPr>
              <a:xfrm>
                <a:off x="3679825" y="69977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Lige forbindelse 20">
                <a:extLst>
                  <a:ext uri="{FF2B5EF4-FFF2-40B4-BE49-F238E27FC236}">
                    <a16:creationId xmlns:a16="http://schemas.microsoft.com/office/drawing/2014/main" id="{15CE67C8-21F2-584B-8D7A-D929AD2CF090}"/>
                  </a:ext>
                </a:extLst>
              </p:cNvPr>
              <p:cNvCxnSpPr/>
              <p:nvPr/>
            </p:nvCxnSpPr>
            <p:spPr>
              <a:xfrm>
                <a:off x="3676650" y="70993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Lige forbindelse 21">
                <a:extLst>
                  <a:ext uri="{FF2B5EF4-FFF2-40B4-BE49-F238E27FC236}">
                    <a16:creationId xmlns:a16="http://schemas.microsoft.com/office/drawing/2014/main" id="{F43ED2A2-98CB-B64D-90A4-D3F3056B2C43}"/>
                  </a:ext>
                </a:extLst>
              </p:cNvPr>
              <p:cNvCxnSpPr/>
              <p:nvPr/>
            </p:nvCxnSpPr>
            <p:spPr>
              <a:xfrm>
                <a:off x="3676650" y="71945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2991DD-E68C-6E41-A16B-E0479276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2941" y="3501296"/>
              <a:ext cx="885679" cy="4829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8AD2F6A-31F6-2945-B668-449FECB3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3162" y="5260757"/>
              <a:ext cx="885679" cy="482977"/>
            </a:xfrm>
            <a:prstGeom prst="rect">
              <a:avLst/>
            </a:prstGeom>
          </p:spPr>
        </p:pic>
      </p:grpSp>
      <p:sp>
        <p:nvSpPr>
          <p:cNvPr id="30" name="Rektangel 9">
            <a:extLst>
              <a:ext uri="{FF2B5EF4-FFF2-40B4-BE49-F238E27FC236}">
                <a16:creationId xmlns:a16="http://schemas.microsoft.com/office/drawing/2014/main" id="{F83D35A5-9B86-5C41-A3FB-58E683EC21EC}"/>
              </a:ext>
            </a:extLst>
          </p:cNvPr>
          <p:cNvSpPr/>
          <p:nvPr/>
        </p:nvSpPr>
        <p:spPr>
          <a:xfrm>
            <a:off x="3584033" y="1682599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Mød ikke op, hvis du har symptomer på COVID-19 – også lette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Host/nys i ærmet</a:t>
            </a:r>
          </a:p>
        </p:txBody>
      </p:sp>
      <p:sp>
        <p:nvSpPr>
          <p:cNvPr id="31" name="Rektangel 9">
            <a:extLst>
              <a:ext uri="{FF2B5EF4-FFF2-40B4-BE49-F238E27FC236}">
                <a16:creationId xmlns:a16="http://schemas.microsoft.com/office/drawing/2014/main" id="{252B6818-4FDB-7548-9856-A6B45D88E1A4}"/>
              </a:ext>
            </a:extLst>
          </p:cNvPr>
          <p:cNvSpPr/>
          <p:nvPr/>
        </p:nvSpPr>
        <p:spPr>
          <a:xfrm>
            <a:off x="3592552" y="2299081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på minimum 1 meter,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bruge elevatorer. Hold 2 m afstand, hvis de bruges. </a:t>
            </a:r>
          </a:p>
        </p:txBody>
      </p:sp>
      <p:sp>
        <p:nvSpPr>
          <p:cNvPr id="32" name="Rektangel 9">
            <a:extLst>
              <a:ext uri="{FF2B5EF4-FFF2-40B4-BE49-F238E27FC236}">
                <a16:creationId xmlns:a16="http://schemas.microsoft.com/office/drawing/2014/main" id="{DE76B436-3472-5545-8A3A-7D60E7CF7E73}"/>
              </a:ext>
            </a:extLst>
          </p:cNvPr>
          <p:cNvSpPr/>
          <p:nvPr/>
        </p:nvSpPr>
        <p:spPr>
          <a:xfrm>
            <a:off x="3592552" y="289102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hænder, når du går ind i bygningen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 når du går ind i UV-lokalet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Sørg for god håndhygiejne - grundigt og ofte </a:t>
            </a:r>
          </a:p>
        </p:txBody>
      </p:sp>
      <p:sp>
        <p:nvSpPr>
          <p:cNvPr id="33" name="Rektangel 9">
            <a:extLst>
              <a:ext uri="{FF2B5EF4-FFF2-40B4-BE49-F238E27FC236}">
                <a16:creationId xmlns:a16="http://schemas.microsoft.com/office/drawing/2014/main" id="{59D8946E-6107-6441-A45F-80E7690041AB}"/>
              </a:ext>
            </a:extLst>
          </p:cNvPr>
          <p:cNvSpPr/>
          <p:nvPr/>
        </p:nvSpPr>
        <p:spPr>
          <a:xfrm>
            <a:off x="3592552" y="373625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Ved indgang i lokalet; sæt jer, så tæt passage af andre minimeres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Vær opmærksom på, hvor I må/ikke må sidde</a:t>
            </a:r>
          </a:p>
        </p:txBody>
      </p:sp>
      <p:sp>
        <p:nvSpPr>
          <p:cNvPr id="34" name="Rektangel 9">
            <a:extLst>
              <a:ext uri="{FF2B5EF4-FFF2-40B4-BE49-F238E27FC236}">
                <a16:creationId xmlns:a16="http://schemas.microsoft.com/office/drawing/2014/main" id="{B7AA991E-EA1A-5649-8ADC-79BC777E5B38}"/>
              </a:ext>
            </a:extLst>
          </p:cNvPr>
          <p:cNvSpPr/>
          <p:nvPr/>
        </p:nvSpPr>
        <p:spPr>
          <a:xfrm>
            <a:off x="3592552" y="426809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Sid med min. 1 m afstand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gå rundt under undervisningen</a:t>
            </a:r>
          </a:p>
        </p:txBody>
      </p:sp>
      <p:sp>
        <p:nvSpPr>
          <p:cNvPr id="35" name="Rektangel 9">
            <a:extLst>
              <a:ext uri="{FF2B5EF4-FFF2-40B4-BE49-F238E27FC236}">
                <a16:creationId xmlns:a16="http://schemas.microsoft.com/office/drawing/2014/main" id="{C7106EB4-D862-3041-BD20-B351F87E2012}"/>
              </a:ext>
            </a:extLst>
          </p:cNvPr>
          <p:cNvSpPr/>
          <p:nvPr/>
        </p:nvSpPr>
        <p:spPr>
          <a:xfrm>
            <a:off x="3592552" y="4917190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Meld dig til at rengøre pladser efter undervisning – husk at rengøre sprayflaske efter 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Del ikke udstyr med andre</a:t>
            </a:r>
          </a:p>
        </p:txBody>
      </p:sp>
      <p:sp>
        <p:nvSpPr>
          <p:cNvPr id="36" name="Rektangel 9">
            <a:extLst>
              <a:ext uri="{FF2B5EF4-FFF2-40B4-BE49-F238E27FC236}">
                <a16:creationId xmlns:a16="http://schemas.microsoft.com/office/drawing/2014/main" id="{57882BC7-01BD-8C46-9A12-8556920E598B}"/>
              </a:ext>
            </a:extLst>
          </p:cNvPr>
          <p:cNvSpPr/>
          <p:nvPr/>
        </p:nvSpPr>
        <p:spPr>
          <a:xfrm>
            <a:off x="3592552" y="580611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Tøm lokalet tættest på udgangen først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Forlad lokalet i god ro og orden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til hinanden</a:t>
            </a:r>
          </a:p>
        </p:txBody>
      </p:sp>
    </p:spTree>
    <p:extLst>
      <p:ext uri="{BB962C8B-B14F-4D97-AF65-F5344CB8AC3E}">
        <p14:creationId xmlns:p14="http://schemas.microsoft.com/office/powerpoint/2010/main" val="136375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E3E3-5BDA-E24E-ABB7-F6679CC711A5}"/>
              </a:ext>
            </a:extLst>
          </p:cNvPr>
          <p:cNvSpPr txBox="1"/>
          <p:nvPr/>
        </p:nvSpPr>
        <p:spPr>
          <a:xfrm>
            <a:off x="905701" y="2677689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 1, 1, 2, 3, 5, 8, 13,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BB793-EAB2-3E4E-8F15-874C63C6AB73}"/>
              </a:ext>
            </a:extLst>
          </p:cNvPr>
          <p:cNvSpPr txBox="1"/>
          <p:nvPr/>
        </p:nvSpPr>
        <p:spPr>
          <a:xfrm>
            <a:off x="914905" y="1324574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 -&gt; int</a:t>
            </a:r>
          </a:p>
          <a:p>
            <a:r>
              <a:rPr lang="en-US" dirty="0"/>
              <a:t>f(0)=0</a:t>
            </a:r>
          </a:p>
          <a:p>
            <a:r>
              <a:rPr lang="en-US" dirty="0"/>
              <a:t>f(1)=1</a:t>
            </a:r>
          </a:p>
          <a:p>
            <a:r>
              <a:rPr lang="en-US" dirty="0"/>
              <a:t>f(</a:t>
            </a:r>
            <a:r>
              <a:rPr lang="en-US" dirty="0" err="1"/>
              <a:t>i</a:t>
            </a:r>
            <a:r>
              <a:rPr lang="en-US" dirty="0"/>
              <a:t>) = f(i-1) + f(i-2), </a:t>
            </a:r>
            <a:r>
              <a:rPr lang="en-US" dirty="0" err="1"/>
              <a:t>i</a:t>
            </a:r>
            <a:r>
              <a:rPr lang="en-US" dirty="0"/>
              <a:t> &gt; 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D197867-4D5F-F74E-BCFE-C317E5E0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86" y="432234"/>
            <a:ext cx="5463408" cy="33947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098258E-F60B-EA46-9247-1C93B9B9FCBF}"/>
              </a:ext>
            </a:extLst>
          </p:cNvPr>
          <p:cNvSpPr txBox="1"/>
          <p:nvPr/>
        </p:nvSpPr>
        <p:spPr>
          <a:xfrm>
            <a:off x="615659" y="930732"/>
            <a:ext cx="368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talsekvens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programmet</a:t>
            </a:r>
            <a:r>
              <a:rPr lang="en-US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D7E34-62E7-C043-89F4-A64D88A19A68}"/>
              </a:ext>
            </a:extLst>
          </p:cNvPr>
          <p:cNvSpPr txBox="1"/>
          <p:nvPr/>
        </p:nvSpPr>
        <p:spPr>
          <a:xfrm>
            <a:off x="615659" y="3295019"/>
            <a:ext cx="418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Historie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Pingala (450-200BC)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Leonardo Bonacci (Fibonacci) (1220)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267319-5460-6D46-ABA3-4379305F97DD}"/>
                  </a:ext>
                </a:extLst>
              </p:cNvPr>
              <p:cNvSpPr txBox="1"/>
              <p:nvPr/>
            </p:nvSpPr>
            <p:spPr>
              <a:xfrm>
                <a:off x="615659" y="4371751"/>
                <a:ext cx="6781023" cy="2302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Relationer: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Talteori</a:t>
                </a:r>
                <a:r>
                  <a:rPr lang="en-US" dirty="0"/>
                  <a:t>, </a:t>
                </a:r>
                <a:r>
                  <a:rPr lang="en-US" dirty="0" err="1"/>
                  <a:t>kodning</a:t>
                </a:r>
                <a:r>
                  <a:rPr lang="en-US" dirty="0"/>
                  <a:t>, </a:t>
                </a:r>
                <a:r>
                  <a:rPr lang="en-US" dirty="0" err="1"/>
                  <a:t>løsning</a:t>
                </a:r>
                <a:r>
                  <a:rPr lang="en-US" dirty="0"/>
                  <a:t> </a:t>
                </a:r>
                <a:r>
                  <a:rPr lang="en-US" dirty="0" err="1"/>
                  <a:t>af</a:t>
                </a:r>
                <a:r>
                  <a:rPr lang="en-US" dirty="0"/>
                  <a:t> </a:t>
                </a:r>
                <a:r>
                  <a:rPr lang="en-US" dirty="0" err="1"/>
                  <a:t>polynomier</a:t>
                </a:r>
                <a:r>
                  <a:rPr lang="en-US" dirty="0"/>
                  <a:t>, </a:t>
                </a:r>
                <a:r>
                  <a:rPr lang="en-US" dirty="0" err="1"/>
                  <a:t>kompleksitetsanalyse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Gyldne</a:t>
                </a:r>
                <a:r>
                  <a:rPr lang="en-US" dirty="0"/>
                  <a:t> snit: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267319-5460-6D46-ABA3-4379305F9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59" y="4371751"/>
                <a:ext cx="6781023" cy="2302425"/>
              </a:xfrm>
              <a:prstGeom prst="rect">
                <a:avLst/>
              </a:prstGeom>
              <a:blipFill>
                <a:blip r:embed="rId3"/>
                <a:stretch>
                  <a:fillRect l="-749"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C5A274AD-A8A1-FC40-9EDD-256F2861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835" y="4024514"/>
            <a:ext cx="3094594" cy="28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A86A617-6A1F-E045-9BBA-D2A7FEB41915}"/>
              </a:ext>
            </a:extLst>
          </p:cNvPr>
          <p:cNvSpPr txBox="1">
            <a:spLocks/>
          </p:cNvSpPr>
          <p:nvPr/>
        </p:nvSpPr>
        <p:spPr>
          <a:xfrm>
            <a:off x="481464" y="2828542"/>
            <a:ext cx="3026423" cy="3866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let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089B7F1-0C63-1F48-86BE-F5800FD12717}"/>
              </a:ext>
            </a:extLst>
          </p:cNvPr>
          <p:cNvSpPr txBox="1">
            <a:spLocks/>
          </p:cNvSpPr>
          <p:nvPr/>
        </p:nvSpPr>
        <p:spPr>
          <a:xfrm>
            <a:off x="4332695" y="2828542"/>
            <a:ext cx="2815072" cy="4029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&lt;=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let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2CB2EE-6C7F-E649-82EA-504BA84FEE81}"/>
              </a:ext>
            </a:extLst>
          </p:cNvPr>
          <p:cNvSpPr txBox="1">
            <a:spLocks/>
          </p:cNvSpPr>
          <p:nvPr/>
        </p:nvSpPr>
        <p:spPr>
          <a:xfrm>
            <a:off x="8190911" y="2843046"/>
            <a:ext cx="4381500" cy="222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FF7AC-EB5C-CA40-B68B-41BC16361388}"/>
              </a:ext>
            </a:extLst>
          </p:cNvPr>
          <p:cNvCxnSpPr>
            <a:cxnSpLocks/>
          </p:cNvCxnSpPr>
          <p:nvPr/>
        </p:nvCxnSpPr>
        <p:spPr>
          <a:xfrm>
            <a:off x="3599159" y="2170414"/>
            <a:ext cx="0" cy="4524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04615E-307C-CB42-82AE-38E2D4AB28DA}"/>
              </a:ext>
            </a:extLst>
          </p:cNvPr>
          <p:cNvCxnSpPr>
            <a:cxnSpLocks/>
          </p:cNvCxnSpPr>
          <p:nvPr/>
        </p:nvCxnSpPr>
        <p:spPr>
          <a:xfrm>
            <a:off x="7419084" y="2184859"/>
            <a:ext cx="0" cy="449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63D279-E381-ED44-8FE9-318DCC0C0B73}"/>
              </a:ext>
            </a:extLst>
          </p:cNvPr>
          <p:cNvSpPr txBox="1"/>
          <p:nvPr/>
        </p:nvSpPr>
        <p:spPr>
          <a:xfrm>
            <a:off x="351626" y="2186423"/>
            <a:ext cx="161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FAE9F5-E497-2543-9D75-42680FA3FAB1}"/>
              </a:ext>
            </a:extLst>
          </p:cNvPr>
          <p:cNvSpPr txBox="1"/>
          <p:nvPr/>
        </p:nvSpPr>
        <p:spPr>
          <a:xfrm>
            <a:off x="4068677" y="2186423"/>
            <a:ext cx="166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While-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8F0D9B-F710-5B4E-ADAC-0A589E3F98A8}"/>
              </a:ext>
            </a:extLst>
          </p:cNvPr>
          <p:cNvSpPr txBox="1"/>
          <p:nvPr/>
        </p:nvSpPr>
        <p:spPr>
          <a:xfrm>
            <a:off x="7995221" y="2186423"/>
            <a:ext cx="241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Tupple</a:t>
            </a:r>
            <a:r>
              <a:rPr lang="en-GB" sz="2400" dirty="0"/>
              <a:t> + for-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E3E3-5BDA-E24E-ABB7-F6679CC711A5}"/>
              </a:ext>
            </a:extLst>
          </p:cNvPr>
          <p:cNvSpPr txBox="1"/>
          <p:nvPr/>
        </p:nvSpPr>
        <p:spPr>
          <a:xfrm>
            <a:off x="7336953" y="93910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 1, 1, 2, 3, 5, 8, 13,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BB793-EAB2-3E4E-8F15-874C63C6AB73}"/>
              </a:ext>
            </a:extLst>
          </p:cNvPr>
          <p:cNvSpPr txBox="1"/>
          <p:nvPr/>
        </p:nvSpPr>
        <p:spPr>
          <a:xfrm>
            <a:off x="2881565" y="564924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 -&gt; int</a:t>
            </a:r>
          </a:p>
          <a:p>
            <a:r>
              <a:rPr lang="en-US" dirty="0"/>
              <a:t>f(0)=0</a:t>
            </a:r>
          </a:p>
          <a:p>
            <a:r>
              <a:rPr lang="en-US" dirty="0"/>
              <a:t>f(1)=1</a:t>
            </a:r>
          </a:p>
          <a:p>
            <a:r>
              <a:rPr lang="en-US" dirty="0"/>
              <a:t>f(</a:t>
            </a:r>
            <a:r>
              <a:rPr lang="en-US" dirty="0" err="1"/>
              <a:t>i</a:t>
            </a:r>
            <a:r>
              <a:rPr lang="en-US" dirty="0"/>
              <a:t>) = f(i-1) + f(i-2), </a:t>
            </a:r>
            <a:r>
              <a:rPr lang="en-US" dirty="0" err="1"/>
              <a:t>i</a:t>
            </a:r>
            <a:r>
              <a:rPr lang="en-US" dirty="0"/>
              <a:t> &gt; 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BF9899-2C3C-9345-BCD7-9A1B83E8E834}"/>
              </a:ext>
            </a:extLst>
          </p:cNvPr>
          <p:cNvCxnSpPr>
            <a:cxnSpLocks/>
          </p:cNvCxnSpPr>
          <p:nvPr/>
        </p:nvCxnSpPr>
        <p:spPr>
          <a:xfrm>
            <a:off x="560578" y="1972048"/>
            <a:ext cx="11070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0C94-512B-7F44-A3C7-D56CEC61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87C13-137F-B24F-9485-CE7CEA15D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82481" y="857359"/>
            <a:ext cx="5814374" cy="569366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CB15-9956-1D4E-AEC4-BED1E74E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6640-9E77-7441-BD7C-77DC1812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6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466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Macintosh PowerPoint</Application>
  <PresentationFormat>Widescreen</PresentationFormat>
  <Paragraphs>89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Spørgetime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2020-09-17T10:37:00Z</dcterms:modified>
</cp:coreProperties>
</file>